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8"/>
  </p:notesMasterIdLst>
  <p:sldIdLst>
    <p:sldId id="288" r:id="rId2"/>
    <p:sldId id="258" r:id="rId3"/>
    <p:sldId id="276" r:id="rId4"/>
    <p:sldId id="274" r:id="rId5"/>
    <p:sldId id="275" r:id="rId6"/>
    <p:sldId id="277" r:id="rId7"/>
    <p:sldId id="278" r:id="rId8"/>
    <p:sldId id="279" r:id="rId9"/>
    <p:sldId id="280" r:id="rId10"/>
    <p:sldId id="281" r:id="rId11"/>
    <p:sldId id="289" r:id="rId12"/>
    <p:sldId id="290" r:id="rId13"/>
    <p:sldId id="291" r:id="rId14"/>
    <p:sldId id="282" r:id="rId15"/>
    <p:sldId id="292" r:id="rId16"/>
    <p:sldId id="272" r:id="rId17"/>
  </p:sldIdLst>
  <p:sldSz cx="24382413" cy="13716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 Math" panose="02040503050406030204" pitchFamily="18" charset="0"/>
      <p:regular r:id="rId23"/>
    </p:embeddedFont>
    <p:embeddedFont>
      <p:font typeface="Tahoma" panose="020B0604030504040204" pitchFamily="34" charset="0"/>
      <p:regular r:id="rId24"/>
      <p:bold r:id="rId25"/>
      <p:italic r:id="rId26"/>
    </p:embeddedFont>
    <p:embeddedFont>
      <p:font typeface="TT Norms Pro" panose="02000503030000090003" charset="0"/>
      <p:regular r:id="rId27"/>
      <p:bold r:id="rId28"/>
      <p:italic r:id="rId29"/>
      <p:boldItalic r:id="rId30"/>
    </p:embeddedFont>
    <p:embeddedFont>
      <p:font typeface="TT Norms Pro Medium" panose="02000803020000090003" charset="0"/>
      <p:regular r:id="rId31"/>
      <p:italic r:id="rId32"/>
    </p:embeddedFont>
  </p:embeddedFontLst>
  <p:custDataLst>
    <p:tags r:id="rId33"/>
  </p:custDataLst>
  <p:defaultTextStyle>
    <a:defPPr>
      <a:defRPr lang="ru-RU"/>
    </a:defPPr>
    <a:lvl1pPr marL="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5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709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063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417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771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126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48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83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6" userDrawn="1">
          <p15:clr>
            <a:srgbClr val="A4A3A4"/>
          </p15:clr>
        </p15:guide>
        <p15:guide id="2" pos="1507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0A1B5D5-9B99-4C35-A422-299274C87663}" styleName="Средний стиль 1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77" autoAdjust="0"/>
    <p:restoredTop sz="94206" autoAdjust="0"/>
  </p:normalViewPr>
  <p:slideViewPr>
    <p:cSldViewPr snapToGrid="0" showGuides="1">
      <p:cViewPr varScale="1">
        <p:scale>
          <a:sx n="34" d="100"/>
          <a:sy n="34" d="100"/>
        </p:scale>
        <p:origin x="456" y="72"/>
      </p:cViewPr>
      <p:guideLst>
        <p:guide orient="horz" pos="7926"/>
        <p:guide pos="1507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01" d="100"/>
          <a:sy n="101" d="100"/>
        </p:scale>
        <p:origin x="2508" y="11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E627D-15EB-40F5-AEC0-AD078B3D9203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FAC02-5901-4D7E-90A5-4DB54C8C6E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4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354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709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063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417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771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126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480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4834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4535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640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4944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29177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15906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64852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62699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41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Если проект выполнялся командой, то просто скопируйте данный слайд. 1 слайд – 1 участник проекта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8862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25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9577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слайда, но если окон или информации о приложении много, то добавьте слайд.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1635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0097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7669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0236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563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5185743"/>
            <a:ext cx="9952581" cy="3850681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ru-RU" dirty="0"/>
              <a:t>Заголовок 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9036424"/>
            <a:ext cx="9952581" cy="1999559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/>
              <a:t>Фамилия Имя Отчество</a:t>
            </a:r>
            <a:br>
              <a:rPr lang="ru-RU" dirty="0"/>
            </a:br>
            <a:r>
              <a:rPr lang="ru-RU" dirty="0"/>
              <a:t>Должность спикера в одну</a:t>
            </a:r>
            <a:br>
              <a:rPr lang="ru-RU" dirty="0"/>
            </a:br>
            <a:r>
              <a:rPr lang="ru-RU" dirty="0"/>
              <a:t>или более строк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00460" y="11867187"/>
            <a:ext cx="3033416" cy="7302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05606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Управление науки формирует приоритетные направления научно-исследовательской деятельности университета </a:t>
            </a:r>
            <a:br>
              <a:rPr lang="ru-RU" dirty="0"/>
            </a:br>
            <a:r>
              <a:rPr lang="ru-RU" dirty="0"/>
              <a:t>с целью создания и освоения </a:t>
            </a:r>
            <a:br>
              <a:rPr lang="ru-RU" dirty="0"/>
            </a:br>
            <a:r>
              <a:rPr lang="ru-RU" dirty="0"/>
              <a:t>новых технологий, становления </a:t>
            </a:r>
            <a:br>
              <a:rPr lang="ru-RU" dirty="0"/>
            </a:br>
            <a:r>
              <a:rPr lang="ru-RU" dirty="0"/>
              <a:t>и развития научных школ</a:t>
            </a:r>
          </a:p>
        </p:txBody>
      </p:sp>
      <p:sp>
        <p:nvSpPr>
          <p:cNvPr id="9" name="Текст 6"/>
          <p:cNvSpPr>
            <a:spLocks noGrp="1"/>
          </p:cNvSpPr>
          <p:nvPr>
            <p:ph type="body" sz="quarter" idx="13" hasCustomPrompt="1"/>
          </p:nvPr>
        </p:nvSpPr>
        <p:spPr>
          <a:xfrm>
            <a:off x="1338232" y="7037794"/>
            <a:ext cx="6897051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Достижения науки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8674101" y="7037794"/>
            <a:ext cx="6937374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Научное сообщество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54389" y="7037793"/>
            <a:ext cx="6937374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События отрасли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4" hasCustomPrompt="1"/>
          </p:nvPr>
        </p:nvSpPr>
        <p:spPr>
          <a:xfrm>
            <a:off x="8674101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Управление науки занимается развитием научно-технического потенциала подразделений университета, отдельных сотрудников и университета</a:t>
            </a:r>
            <a:br>
              <a:rPr lang="ru-RU" dirty="0"/>
            </a:br>
            <a:r>
              <a:rPr lang="ru-RU" dirty="0"/>
              <a:t>в целом, способствует правовой охране</a:t>
            </a:r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6054996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Информация о реализуемых образовательных программах,</a:t>
            </a:r>
            <a:br>
              <a:rPr lang="ru-RU" dirty="0"/>
            </a:br>
            <a:r>
              <a:rPr lang="ru-RU" dirty="0"/>
              <a:t>в том числе о реализуемых адаптированных образователь-</a:t>
            </a:r>
            <a:br>
              <a:rPr lang="ru-RU" dirty="0"/>
            </a:br>
            <a:r>
              <a:rPr lang="ru-RU" dirty="0" err="1"/>
              <a:t>ных</a:t>
            </a:r>
            <a:r>
              <a:rPr lang="ru-RU" dirty="0"/>
              <a:t> программах, с указанием </a:t>
            </a:r>
            <a:br>
              <a:rPr lang="ru-RU" dirty="0"/>
            </a:br>
            <a:r>
              <a:rPr lang="ru-RU" dirty="0"/>
              <a:t>в отношении каждой </a:t>
            </a:r>
            <a:r>
              <a:rPr lang="ru-RU" dirty="0" err="1"/>
              <a:t>образо</a:t>
            </a:r>
            <a:r>
              <a:rPr lang="ru-RU" dirty="0"/>
              <a:t>-</a:t>
            </a:r>
            <a:br>
              <a:rPr lang="ru-RU" dirty="0"/>
            </a:br>
            <a:r>
              <a:rPr lang="ru-RU" dirty="0" err="1"/>
              <a:t>вательной</a:t>
            </a:r>
            <a:r>
              <a:rPr lang="ru-RU" dirty="0"/>
              <a:t> программы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4776190"/>
            <a:ext cx="2217600" cy="18396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351" y="4599790"/>
            <a:ext cx="1764000" cy="20160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6300" y="4401790"/>
            <a:ext cx="1924670" cy="22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035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12442825" y="4707604"/>
            <a:ext cx="11939588" cy="57127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7765" y="4572755"/>
            <a:ext cx="10627535" cy="770020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>
                <a:solidFill>
                  <a:schemeClr val="tx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  <a:p>
            <a:pPr lvl="0"/>
            <a:r>
              <a:rPr lang="en-US" dirty="0"/>
              <a:t>Lorem Ipsum has been the industry's standard dummy text ever since the 1500s, when an unknown printer took a galley </a:t>
            </a:r>
            <a:br>
              <a:rPr lang="en-US" dirty="0"/>
            </a:br>
            <a:r>
              <a:rPr lang="en-US" dirty="0"/>
              <a:t>of type and scrambled it to make a type </a:t>
            </a:r>
            <a:br>
              <a:rPr lang="en-US" dirty="0"/>
            </a:br>
            <a:r>
              <a:rPr lang="en-US" dirty="0"/>
              <a:t>specimen book. It has survived not only </a:t>
            </a:r>
            <a:br>
              <a:rPr lang="en-US" dirty="0"/>
            </a:br>
            <a:r>
              <a:rPr lang="en-US" dirty="0"/>
              <a:t>five centuries, but also the leap into electronic typesetting, remaining essentially unchanged. It was </a:t>
            </a:r>
            <a:r>
              <a:rPr lang="en-US" dirty="0" err="1"/>
              <a:t>popularised</a:t>
            </a:r>
            <a:endParaRPr lang="en-US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35339" y="5373052"/>
            <a:ext cx="6937374" cy="118014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3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1-е место</a:t>
            </a:r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6035946" y="6648450"/>
            <a:ext cx="6936767" cy="33147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>
                <a:solidFill>
                  <a:schemeClr val="bg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 err="1"/>
              <a:t>cреди</a:t>
            </a:r>
            <a:r>
              <a:rPr lang="ru-RU" dirty="0"/>
              <a:t> вузов Проекта 5–100 </a:t>
            </a:r>
            <a:br>
              <a:rPr lang="ru-RU" dirty="0"/>
            </a:br>
            <a:r>
              <a:rPr lang="ru-RU" dirty="0"/>
              <a:t>по количеству публикаций </a:t>
            </a:r>
            <a:br>
              <a:rPr lang="ru-RU" dirty="0"/>
            </a:br>
            <a:r>
              <a:rPr lang="ru-RU" dirty="0"/>
              <a:t>в материаловедении </a:t>
            </a:r>
            <a:br>
              <a:rPr lang="ru-RU" dirty="0"/>
            </a:br>
            <a:r>
              <a:rPr lang="ru-RU" dirty="0"/>
              <a:t>в журналах первого квартиля по SNIP</a:t>
            </a: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3279" y="5430202"/>
            <a:ext cx="2167200" cy="181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15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 userDrawn="1"/>
        </p:nvSpPr>
        <p:spPr>
          <a:xfrm>
            <a:off x="0" y="4707604"/>
            <a:ext cx="24382413" cy="737009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7765" y="6553200"/>
            <a:ext cx="10627535" cy="20574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  <a:p>
            <a:pPr lvl="0"/>
            <a:r>
              <a:rPr lang="en-US" dirty="0"/>
              <a:t>Lorem Ipsum is simply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14" name="Текст 6"/>
          <p:cNvSpPr>
            <a:spLocks noGrp="1"/>
          </p:cNvSpPr>
          <p:nvPr>
            <p:ph type="body" sz="quarter" idx="26" hasCustomPrompt="1"/>
          </p:nvPr>
        </p:nvSpPr>
        <p:spPr>
          <a:xfrm>
            <a:off x="1297765" y="564668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0" name="Текст 6"/>
          <p:cNvSpPr>
            <a:spLocks noGrp="1"/>
          </p:cNvSpPr>
          <p:nvPr>
            <p:ph type="body" sz="quarter" idx="27" hasCustomPrompt="1"/>
          </p:nvPr>
        </p:nvSpPr>
        <p:spPr>
          <a:xfrm>
            <a:off x="1297765" y="9692640"/>
            <a:ext cx="10627535" cy="20574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8" hasCustomPrompt="1"/>
          </p:nvPr>
        </p:nvSpPr>
        <p:spPr>
          <a:xfrm>
            <a:off x="1297765" y="878612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4" name="Текст 6"/>
          <p:cNvSpPr>
            <a:spLocks noGrp="1"/>
          </p:cNvSpPr>
          <p:nvPr>
            <p:ph type="body" sz="quarter" idx="29" hasCustomPrompt="1"/>
          </p:nvPr>
        </p:nvSpPr>
        <p:spPr>
          <a:xfrm>
            <a:off x="12364228" y="6553200"/>
            <a:ext cx="10627535" cy="519684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br>
              <a:rPr lang="en-US" dirty="0"/>
            </a:br>
            <a:r>
              <a:rPr lang="en-US" dirty="0"/>
              <a:t>It has survived not only five centuries</a:t>
            </a:r>
          </a:p>
        </p:txBody>
      </p:sp>
      <p:sp>
        <p:nvSpPr>
          <p:cNvPr id="25" name="Текст 6"/>
          <p:cNvSpPr>
            <a:spLocks noGrp="1"/>
          </p:cNvSpPr>
          <p:nvPr>
            <p:ph type="body" sz="quarter" idx="30" hasCustomPrompt="1"/>
          </p:nvPr>
        </p:nvSpPr>
        <p:spPr>
          <a:xfrm>
            <a:off x="12364228" y="564668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</p:spTree>
    <p:extLst>
      <p:ext uri="{BB962C8B-B14F-4D97-AF65-F5344CB8AC3E}">
        <p14:creationId xmlns:p14="http://schemas.microsoft.com/office/powerpoint/2010/main" val="766217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 userDrawn="1"/>
        </p:nvSpPr>
        <p:spPr>
          <a:xfrm>
            <a:off x="1" y="3907504"/>
            <a:ext cx="11668538" cy="737009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7" hasCustomPrompt="1"/>
          </p:nvPr>
        </p:nvSpPr>
        <p:spPr>
          <a:xfrm>
            <a:off x="1297766" y="5697107"/>
            <a:ext cx="9217834" cy="507691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8" hasCustomPrompt="1"/>
          </p:nvPr>
        </p:nvSpPr>
        <p:spPr>
          <a:xfrm>
            <a:off x="1297765" y="4790588"/>
            <a:ext cx="92178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4370696"/>
            <a:ext cx="3749905" cy="209748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62%</a:t>
            </a:r>
            <a:endParaRPr lang="ru-RU" dirty="0"/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6468184"/>
            <a:ext cx="3761338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 dummy</a:t>
            </a:r>
            <a:br>
              <a:rPr lang="en-US" dirty="0"/>
            </a:br>
            <a:r>
              <a:rPr lang="en-US" dirty="0"/>
              <a:t>text of the printing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1510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7281725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8328993"/>
            <a:ext cx="14312959" cy="367747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text of the printing and</a:t>
            </a:r>
            <a:br>
              <a:rPr lang="en-US" dirty="0"/>
            </a:br>
            <a:r>
              <a:rPr lang="en-US" dirty="0"/>
              <a:t>typesetting industry. Lorem Ipsum has been the industry's</a:t>
            </a:r>
            <a:br>
              <a:rPr lang="en-US" dirty="0"/>
            </a:br>
            <a:r>
              <a:rPr lang="en-US" dirty="0"/>
              <a:t>standard dummy text ever since the 1500s, when </a:t>
            </a:r>
            <a:br>
              <a:rPr lang="en-US" dirty="0"/>
            </a:br>
            <a:r>
              <a:rPr lang="en-US" dirty="0"/>
              <a:t>an unknown printer took a galley of type and scrambled</a:t>
            </a:r>
            <a:br>
              <a:rPr lang="en-US" dirty="0"/>
            </a:br>
            <a:r>
              <a:rPr lang="en-US" dirty="0"/>
              <a:t>it to make a type specimen book</a:t>
            </a:r>
            <a:endParaRPr lang="ru-RU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553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я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7" y="4572001"/>
            <a:ext cx="10626784" cy="367747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Стратегической целью НИТУ «МИСИС», согласно </a:t>
            </a:r>
            <a:br>
              <a:rPr lang="ru-RU" dirty="0"/>
            </a:br>
            <a:r>
              <a:rPr lang="ru-RU" dirty="0"/>
              <a:t>участию в Проекте «5–100», является вхождение </a:t>
            </a:r>
            <a:br>
              <a:rPr lang="ru-RU" dirty="0"/>
            </a:br>
            <a:r>
              <a:rPr lang="ru-RU" dirty="0"/>
              <a:t>и закрепление в числе ведущих мировых университетов </a:t>
            </a:r>
            <a:br>
              <a:rPr lang="ru-RU" dirty="0"/>
            </a:br>
            <a:r>
              <a:rPr lang="ru-RU" dirty="0"/>
              <a:t>по основным международным рейтингам (THE, QS), </a:t>
            </a:r>
            <a:br>
              <a:rPr lang="ru-RU" dirty="0"/>
            </a:br>
            <a:r>
              <a:rPr lang="ru-RU" dirty="0"/>
              <a:t>за счёт фундаментальных и прикладных исследований мирового уровня в материаловедении, нано- и </a:t>
            </a:r>
            <a:r>
              <a:rPr lang="ru-RU" dirty="0" err="1"/>
              <a:t>био</a:t>
            </a:r>
            <a:r>
              <a:rPr lang="ru-RU" dirty="0"/>
              <a:t>-</a:t>
            </a:r>
            <a:br>
              <a:rPr lang="ru-RU" dirty="0"/>
            </a:br>
            <a:r>
              <a:rPr lang="ru-RU" dirty="0"/>
              <a:t>технологиях, металлургии и горном деле.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11" name="Прямоугольник 10"/>
          <p:cNvSpPr/>
          <p:nvPr userDrawn="1"/>
        </p:nvSpPr>
        <p:spPr>
          <a:xfrm>
            <a:off x="0" y="8533870"/>
            <a:ext cx="11939588" cy="3393087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4943270" y="8909945"/>
            <a:ext cx="6982029" cy="118014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3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ТОП-10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4956411" y="10189483"/>
            <a:ext cx="6968889" cy="137966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spc="-70" baseline="0">
                <a:solidFill>
                  <a:schemeClr val="bg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Среди лучших вузов России, </a:t>
            </a:r>
            <a:br>
              <a:rPr lang="ru-RU" dirty="0"/>
            </a:br>
            <a:r>
              <a:rPr lang="ru-RU" dirty="0"/>
              <a:t>по версии «Интерфакс»</a:t>
            </a:r>
          </a:p>
        </p:txBody>
      </p:sp>
      <p:pic>
        <p:nvPicPr>
          <p:cNvPr id="20" name="Рисунок 1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581" y="9141922"/>
            <a:ext cx="2286000" cy="18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09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6035130" y="2029598"/>
            <a:ext cx="6956632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Название данного</a:t>
            </a:r>
            <a:br>
              <a:rPr lang="ru-RU" dirty="0"/>
            </a:br>
            <a:r>
              <a:rPr lang="ru-RU" dirty="0"/>
              <a:t>блока информации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56666" y="3664028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Постоянный поиск наиболее эффективных действующих</a:t>
            </a:r>
            <a:br>
              <a:rPr lang="ru-RU" dirty="0"/>
            </a:br>
            <a:r>
              <a:rPr lang="ru-RU" dirty="0"/>
              <a:t>веществ и их комбинаций,</a:t>
            </a:r>
            <a:br>
              <a:rPr lang="ru-RU" dirty="0"/>
            </a:br>
            <a:r>
              <a:rPr lang="ru-RU" dirty="0"/>
              <a:t>а также оригинальные</a:t>
            </a:r>
            <a:br>
              <a:rPr lang="ru-RU" dirty="0"/>
            </a:br>
            <a:r>
              <a:rPr lang="ru-RU" dirty="0"/>
              <a:t>инновационные препараты</a:t>
            </a:r>
          </a:p>
        </p:txBody>
      </p:sp>
    </p:spTree>
    <p:extLst>
      <p:ext uri="{BB962C8B-B14F-4D97-AF65-F5344CB8AC3E}">
        <p14:creationId xmlns:p14="http://schemas.microsoft.com/office/powerpoint/2010/main" val="25226941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6035130" y="2029598"/>
            <a:ext cx="6956632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Название данного</a:t>
            </a:r>
            <a:br>
              <a:rPr lang="ru-RU" dirty="0"/>
            </a:br>
            <a:r>
              <a:rPr lang="ru-RU" dirty="0"/>
              <a:t>блока информации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56666" y="3664028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Постоянный поиск наиболее эффективных действующих</a:t>
            </a:r>
            <a:br>
              <a:rPr lang="ru-RU" dirty="0"/>
            </a:br>
            <a:r>
              <a:rPr lang="ru-RU" dirty="0"/>
              <a:t>веществ и их комбинаций,</a:t>
            </a:r>
            <a:br>
              <a:rPr lang="ru-RU" dirty="0"/>
            </a:br>
            <a:r>
              <a:rPr lang="ru-RU" dirty="0"/>
              <a:t>а также оригинальные</a:t>
            </a:r>
            <a:br>
              <a:rPr lang="ru-RU" dirty="0"/>
            </a:br>
            <a:r>
              <a:rPr lang="ru-RU" dirty="0"/>
              <a:t>инновационные препараты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042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368" y="3512130"/>
            <a:ext cx="3259345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Таблица 2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5007804" y="3512131"/>
            <a:ext cx="6937374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Сопроводительный текст</a:t>
            </a:r>
            <a:br>
              <a:rPr lang="ru-RU" dirty="0"/>
            </a:br>
            <a:r>
              <a:rPr lang="ru-RU" dirty="0"/>
              <a:t>к данной таблице</a:t>
            </a:r>
          </a:p>
        </p:txBody>
      </p:sp>
    </p:spTree>
    <p:extLst>
      <p:ext uri="{BB962C8B-B14F-4D97-AF65-F5344CB8AC3E}">
        <p14:creationId xmlns:p14="http://schemas.microsoft.com/office/powerpoint/2010/main" val="1398338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ительны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298516" y="10086693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Ленинский проспект, д. 4</a:t>
            </a:r>
            <a:br>
              <a:rPr lang="ru-RU" dirty="0"/>
            </a:br>
            <a:r>
              <a:rPr lang="ru-RU" dirty="0"/>
              <a:t>Москва, 119049</a:t>
            </a:r>
            <a:br>
              <a:rPr lang="ru-RU" dirty="0"/>
            </a:br>
            <a:r>
              <a:rPr lang="ru-RU" dirty="0"/>
              <a:t>тел. +7 (495) 955-00-32</a:t>
            </a:r>
            <a:br>
              <a:rPr lang="ru-RU" dirty="0"/>
            </a:br>
            <a:r>
              <a:rPr lang="ru-RU" dirty="0"/>
              <a:t>e-</a:t>
            </a:r>
            <a:r>
              <a:rPr lang="ru-RU" dirty="0" err="1"/>
              <a:t>mail</a:t>
            </a:r>
            <a:r>
              <a:rPr lang="ru-RU" dirty="0"/>
              <a:t>: kancela@misis.ru</a:t>
            </a:r>
            <a:br>
              <a:rPr lang="ru-RU" dirty="0"/>
            </a:br>
            <a:r>
              <a:rPr lang="ru-RU" dirty="0"/>
              <a:t>misis.ru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7184650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Спасибо</a:t>
            </a:r>
            <a:br>
              <a:rPr lang="ru-RU" dirty="0"/>
            </a:br>
            <a:r>
              <a:rPr lang="ru-RU" dirty="0"/>
              <a:t>за внимание!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6584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7890843"/>
            <a:ext cx="9952581" cy="2091357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10362149"/>
            <a:ext cx="9952581" cy="1210226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/>
              <a:t>Подзаголовок в одну, две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00460" y="11867187"/>
            <a:ext cx="3033416" cy="7302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0547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362700" y="5147643"/>
            <a:ext cx="12573000" cy="5539407"/>
          </a:xfrm>
        </p:spPr>
        <p:txBody>
          <a:bodyPr anchor="t">
            <a:noAutofit/>
          </a:bodyPr>
          <a:lstStyle>
            <a:lvl1pPr marL="0" marR="0" indent="0" algn="l" defTabSz="1828709" rtl="0" eaLnBrk="1" fontAlgn="auto" latinLnBrk="0" hangingPunct="1">
              <a:lnSpc>
                <a:spcPts val="137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900">
                <a:solidFill>
                  <a:schemeClr val="bg2"/>
                </a:solidFill>
                <a:latin typeface="+mj-lt"/>
              </a:defRPr>
            </a:lvl1pPr>
          </a:lstStyle>
          <a:p>
            <a:pPr marL="0" marR="0" lvl="0" indent="0" algn="l" defTabSz="1828709" rtl="0" eaLnBrk="1" fontAlgn="auto" latinLnBrk="0" hangingPunct="1">
              <a:lnSpc>
                <a:spcPts val="137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 </a:t>
            </a:r>
            <a:r>
              <a:rPr lang="ru-RU" dirty="0"/>
              <a:t>Заголовок</a:t>
            </a:r>
            <a:br>
              <a:rPr lang="ru-RU" dirty="0"/>
            </a:br>
            <a:r>
              <a:rPr lang="en-US" dirty="0"/>
              <a:t>       </a:t>
            </a:r>
            <a:r>
              <a:rPr lang="ru-RU" dirty="0"/>
              <a:t>раздела</a:t>
            </a:r>
            <a:br>
              <a:rPr lang="ru-RU" dirty="0"/>
            </a:br>
            <a:r>
              <a:rPr lang="ru-RU" dirty="0"/>
              <a:t>или главы</a:t>
            </a:r>
            <a:br>
              <a:rPr lang="ru-RU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81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620000" y="5147643"/>
            <a:ext cx="12573000" cy="3748707"/>
          </a:xfrm>
        </p:spPr>
        <p:txBody>
          <a:bodyPr anchor="t">
            <a:noAutofit/>
          </a:bodyPr>
          <a:lstStyle>
            <a:lvl1pPr algn="l">
              <a:lnSpc>
                <a:spcPts val="13700"/>
              </a:lnSpc>
              <a:defRPr sz="159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en-US" dirty="0"/>
            </a:br>
            <a:r>
              <a:rPr lang="en-US" dirty="0"/>
              <a:t>     </a:t>
            </a:r>
            <a:r>
              <a:rPr lang="ru-RU" dirty="0"/>
              <a:t>короткий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6004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7" y="2163817"/>
            <a:ext cx="7451784" cy="3130078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раздела</a:t>
            </a:r>
            <a:br>
              <a:rPr lang="ru-RU" dirty="0"/>
            </a:br>
            <a:r>
              <a:rPr lang="ru-RU" dirty="0"/>
              <a:t>или главы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7017374"/>
            <a:ext cx="9952581" cy="299290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bg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/>
              <a:t>При наличии может</a:t>
            </a:r>
            <a:br>
              <a:rPr lang="ru-RU" dirty="0"/>
            </a:br>
            <a:r>
              <a:rPr lang="ru-RU" dirty="0"/>
              <a:t>размещаться общая</a:t>
            </a:r>
            <a:br>
              <a:rPr lang="ru-RU" dirty="0"/>
            </a:br>
            <a:r>
              <a:rPr lang="ru-RU" dirty="0"/>
              <a:t>информация данного</a:t>
            </a:r>
            <a:br>
              <a:rPr lang="ru-RU" dirty="0"/>
            </a:br>
            <a:r>
              <a:rPr lang="ru-RU" dirty="0"/>
              <a:t>раздела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00460" y="11867187"/>
            <a:ext cx="3033416" cy="7302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906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4379496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5787113"/>
            <a:ext cx="10626783" cy="654299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</a:t>
            </a:r>
            <a:br>
              <a:rPr lang="en-US" dirty="0"/>
            </a:br>
            <a:r>
              <a:rPr lang="en-US" dirty="0"/>
              <a:t>of the printing and typesetting industry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Lorem Ipsum has been the industry's</a:t>
            </a:r>
            <a:br>
              <a:rPr lang="en-US" dirty="0"/>
            </a:br>
            <a:r>
              <a:rPr lang="en-US" dirty="0"/>
              <a:t>standard dummy text ever since the 1500s, when an unknown printer took a galley</a:t>
            </a:r>
            <a:br>
              <a:rPr lang="en-US" dirty="0"/>
            </a:br>
            <a:r>
              <a:rPr lang="en-US" dirty="0"/>
              <a:t>of type and scrambled it to make a type</a:t>
            </a:r>
            <a:br>
              <a:rPr lang="en-US" dirty="0"/>
            </a:br>
            <a:r>
              <a:rPr lang="en-US" dirty="0"/>
              <a:t>specimen book</a:t>
            </a:r>
            <a:endParaRPr lang="ru-RU" dirty="0"/>
          </a:p>
        </p:txBody>
      </p:sp>
      <p:sp>
        <p:nvSpPr>
          <p:cNvPr id="9" name="Текст 6"/>
          <p:cNvSpPr>
            <a:spLocks noGrp="1"/>
          </p:cNvSpPr>
          <p:nvPr>
            <p:ph type="body" sz="quarter" idx="13" hasCustomPrompt="1"/>
          </p:nvPr>
        </p:nvSpPr>
        <p:spPr>
          <a:xfrm>
            <a:off x="18060989" y="9152022"/>
            <a:ext cx="4930774" cy="59355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8060989" y="9745579"/>
            <a:ext cx="4930774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is simply dummy text</a:t>
            </a:r>
            <a:br>
              <a:rPr lang="en-US" dirty="0"/>
            </a:br>
            <a:r>
              <a:rPr lang="en-US" dirty="0"/>
              <a:t>Lorem Ipsum is simply 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5878842" y="8839203"/>
            <a:ext cx="2120397" cy="226995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72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6050292" y="4474746"/>
            <a:ext cx="7362158" cy="24785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«Хотел бы отметить особую роль НИТУ «</a:t>
            </a:r>
            <a:r>
              <a:rPr lang="ru-RU" dirty="0" err="1"/>
              <a:t>МИСиС</a:t>
            </a:r>
            <a:r>
              <a:rPr lang="ru-RU" dirty="0"/>
              <a:t>»</a:t>
            </a:r>
            <a:br>
              <a:rPr lang="ru-RU" dirty="0"/>
            </a:br>
            <a:r>
              <a:rPr lang="ru-RU" dirty="0"/>
              <a:t>в подготовке специалистов для предприятий ОМК.</a:t>
            </a:r>
            <a:br>
              <a:rPr lang="ru-RU" dirty="0"/>
            </a:br>
            <a:r>
              <a:rPr lang="ru-RU" dirty="0"/>
              <a:t>Блестящее качество образования и глубина знаний</a:t>
            </a:r>
            <a:br>
              <a:rPr lang="ru-RU" dirty="0"/>
            </a:br>
            <a:r>
              <a:rPr lang="ru-RU" dirty="0"/>
              <a:t>наших сотрудников, уникальные учебные программы</a:t>
            </a:r>
            <a:br>
              <a:rPr lang="ru-RU" dirty="0"/>
            </a:br>
            <a:r>
              <a:rPr lang="ru-RU" dirty="0"/>
              <a:t>университета, в том числе разработанные специально</a:t>
            </a:r>
            <a:br>
              <a:rPr lang="ru-RU" dirty="0"/>
            </a:br>
            <a:r>
              <a:rPr lang="ru-RU" dirty="0"/>
              <a:t>для нас, — один из главных факторов успеха ОМК»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6050292" y="7110162"/>
            <a:ext cx="7362158" cy="30931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Анатолий Седых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6050292" y="7382126"/>
            <a:ext cx="7362158" cy="8284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Председатель правления АО «ОМК».</a:t>
            </a:r>
            <a:br>
              <a:rPr lang="ru-RU" dirty="0"/>
            </a:br>
            <a:r>
              <a:rPr lang="ru-RU" dirty="0"/>
              <a:t>Выпускник МИСИС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950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 userDrawn="1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 userDrawn="1">
          <p15:clr>
            <a:srgbClr val="FBAE40"/>
          </p15:clr>
        </p15:guide>
        <p15:guide id="16" orient="horz" pos="555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737165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7" y="3760060"/>
            <a:ext cx="8461710" cy="293014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is simply dummy</a:t>
            </a:r>
            <a:br>
              <a:rPr lang="en-US" dirty="0"/>
            </a:br>
            <a:r>
              <a:rPr lang="en-US" dirty="0"/>
              <a:t>text of the printing and typesetting</a:t>
            </a:r>
            <a:br>
              <a:rPr lang="en-US" dirty="0"/>
            </a:br>
            <a:r>
              <a:rPr lang="en-US" dirty="0"/>
              <a:t>industry. Lorem Ipsum has been</a:t>
            </a:r>
            <a:br>
              <a:rPr lang="en-US" dirty="0"/>
            </a:br>
            <a:r>
              <a:rPr lang="en-US" dirty="0"/>
              <a:t>the industry's standard dummy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363313" y="7655253"/>
            <a:ext cx="10682129" cy="467486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has been the industry's </a:t>
            </a:r>
            <a:br>
              <a:rPr lang="en-US" dirty="0"/>
            </a:br>
            <a:r>
              <a:rPr lang="en-US" dirty="0"/>
              <a:t>standard dummy text ever since the 1500s,</a:t>
            </a:r>
            <a:br>
              <a:rPr lang="en-US" dirty="0"/>
            </a:br>
            <a:r>
              <a:rPr lang="en-US" dirty="0"/>
              <a:t>when an unknown printer took a galley </a:t>
            </a:r>
          </a:p>
          <a:p>
            <a:pPr lvl="0"/>
            <a:r>
              <a:rPr lang="en-US" dirty="0"/>
              <a:t>Lorem Ipsum has been the industry's </a:t>
            </a:r>
            <a:br>
              <a:rPr lang="en-US" dirty="0"/>
            </a:br>
            <a:r>
              <a:rPr lang="en-US" dirty="0"/>
              <a:t>standard dummy text ever since the 1500s,</a:t>
            </a:r>
            <a:br>
              <a:rPr lang="en-US" dirty="0"/>
            </a:br>
            <a:r>
              <a:rPr lang="en-US" dirty="0"/>
              <a:t>when an unknown printer took a galley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23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298516" y="7672908"/>
            <a:ext cx="7129868" cy="247850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«НИТУ «МИСИС» полноправно вошёл в «обойму» тех организаций, которые сотрудничают с CERN. Теперь НИТУ «МИСИС» — не только университет, блистающий в области новых материалов и технологий, но и организация, имеющая отношение к участию России  в самых ярких проектах в области</a:t>
            </a:r>
            <a:r>
              <a:rPr lang="en-US" dirty="0"/>
              <a:t> </a:t>
            </a:r>
            <a:r>
              <a:rPr lang="ru-RU" dirty="0"/>
              <a:t>физики частиц»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298516" y="10548418"/>
            <a:ext cx="7129868" cy="2719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Григорий Трубников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298516" y="10820381"/>
            <a:ext cx="7129868" cy="8284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заместитель министра науки </a:t>
            </a:r>
            <a:br>
              <a:rPr lang="ru-RU" dirty="0"/>
            </a:br>
            <a:r>
              <a:rPr lang="ru-RU" dirty="0"/>
              <a:t>и высшего образования РФ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47487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5990107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115</a:t>
            </a:r>
            <a:endParaRPr lang="ru-RU" dirty="0"/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4" hasCustomPrompt="1"/>
          </p:nvPr>
        </p:nvSpPr>
        <p:spPr>
          <a:xfrm>
            <a:off x="19722471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9665091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8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98246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7" y="2030650"/>
            <a:ext cx="6956483" cy="293014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is simply</a:t>
            </a:r>
            <a:br>
              <a:rPr lang="en-US" dirty="0"/>
            </a:br>
            <a:r>
              <a:rPr lang="en-US" dirty="0"/>
              <a:t>dummy text of the printing and typesetting industry</a:t>
            </a:r>
          </a:p>
          <a:p>
            <a:pPr lvl="0"/>
            <a:r>
              <a:rPr lang="en-US" dirty="0"/>
              <a:t>Lorem Ipsum has been</a:t>
            </a:r>
            <a:br>
              <a:rPr lang="en-US" dirty="0"/>
            </a:br>
            <a:r>
              <a:rPr lang="en-US" dirty="0"/>
              <a:t>the industry's standard dummy text ever since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347575" y="8534188"/>
            <a:ext cx="10738355" cy="95663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Lorem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3744860"/>
            <a:ext cx="3761338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 dummy</a:t>
            </a:r>
            <a:br>
              <a:rPr lang="en-US" dirty="0"/>
            </a:br>
            <a:r>
              <a:rPr lang="en-US" dirty="0"/>
              <a:t>text of the printing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1707008"/>
            <a:ext cx="3749905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62%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298516" y="7096435"/>
            <a:ext cx="6135954" cy="2875509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«НИТУ «МИСИС» полноправно вошёл в «обойму» тех организаций, которые сотрудничают с CERN. Теперь НИТУ «МИСИС» — не только университет, блистающий в области новых материалов и технологий, но и организация, имеющая отношение к участию  России в самых ярких проектах в области</a:t>
            </a:r>
            <a:r>
              <a:rPr lang="en-US" dirty="0"/>
              <a:t> </a:t>
            </a:r>
            <a:r>
              <a:rPr lang="ru-RU" dirty="0"/>
              <a:t>физики частиц»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298516" y="10309875"/>
            <a:ext cx="6956484" cy="2719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Григорий Трубников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298516" y="10581838"/>
            <a:ext cx="6956484" cy="8291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заместитель министра науки </a:t>
            </a:r>
            <a:br>
              <a:rPr lang="ru-RU" dirty="0"/>
            </a:br>
            <a:r>
              <a:rPr lang="ru-RU" dirty="0"/>
              <a:t>и высшего образования РФ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4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2363313" y="9448799"/>
            <a:ext cx="10738355" cy="290036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text of the</a:t>
            </a:r>
            <a:br>
              <a:rPr lang="en-US" dirty="0"/>
            </a:br>
            <a:r>
              <a:rPr lang="en-US" dirty="0"/>
              <a:t>printing and typesetting industry Lorem Ipsum has been the industry's standard dummy text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3563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улли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3655596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5399" y="5123398"/>
            <a:ext cx="6937375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8674101" y="5123397"/>
            <a:ext cx="6937374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52801" y="5123397"/>
            <a:ext cx="6938961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</p:spTree>
    <p:extLst>
      <p:ext uri="{BB962C8B-B14F-4D97-AF65-F5344CB8AC3E}">
        <p14:creationId xmlns:p14="http://schemas.microsoft.com/office/powerpoint/2010/main" val="3236260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 userDrawn="1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291" y="730251"/>
            <a:ext cx="21029831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291" y="3651250"/>
            <a:ext cx="21029831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291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6675" y="12712701"/>
            <a:ext cx="822906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0079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5E2A4-72D4-4DC4-9470-54C0EE06E4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532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6" r:id="rId3"/>
    <p:sldLayoutId id="2147483677" r:id="rId4"/>
    <p:sldLayoutId id="2147483678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</p:sldLayoutIdLst>
  <p:hf hdr="0" ftr="0" dt="0"/>
  <p:txStyles>
    <p:titleStyle>
      <a:lvl1pPr algn="l" defTabSz="1828709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1828709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3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886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240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594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6C77D-7C3E-BC35-81F8-1D88616452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2146" y="1058939"/>
            <a:ext cx="21778118" cy="2091357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ru-RU" sz="2800" dirty="0"/>
              <a:t>Министерство науки и высшего образования Российской Федерации</a:t>
            </a:r>
            <a:br>
              <a:rPr lang="ru-RU" sz="2800" dirty="0"/>
            </a:br>
            <a:r>
              <a:rPr lang="ru-RU" sz="2800" dirty="0"/>
              <a:t>Федеральное государственное автономное образовательное</a:t>
            </a:r>
            <a:br>
              <a:rPr lang="ru-RU" sz="2800" dirty="0"/>
            </a:br>
            <a:r>
              <a:rPr lang="ru-RU" sz="2800" dirty="0"/>
              <a:t>учреждения высшего образования</a:t>
            </a:r>
            <a:br>
              <a:rPr lang="ru-RU" sz="2800" dirty="0"/>
            </a:br>
            <a:r>
              <a:rPr lang="ru-RU" sz="2800" dirty="0"/>
              <a:t>«Национальный исследовательский технологический университет «МИСиС»</a:t>
            </a:r>
            <a:br>
              <a:rPr lang="ru-RU" sz="2800" dirty="0"/>
            </a:br>
            <a:br>
              <a:rPr lang="ru-RU" sz="2800" dirty="0"/>
            </a:br>
            <a:r>
              <a:rPr lang="ru-RU" sz="2800" dirty="0"/>
              <a:t>Кафедра автоматизированных систем управления (АСУ)</a:t>
            </a:r>
            <a:br>
              <a:rPr lang="ru-RU" sz="2800" b="1" dirty="0"/>
            </a:br>
            <a:br>
              <a:rPr lang="ru-RU" sz="3600" b="1" dirty="0"/>
            </a:br>
            <a:br>
              <a:rPr lang="ru-RU" sz="3600" b="1" dirty="0"/>
            </a:br>
            <a:r>
              <a:rPr lang="ru-RU" sz="3600" b="1" dirty="0"/>
              <a:t>КУРСОВАЯ РАБОТА </a:t>
            </a:r>
            <a:br>
              <a:rPr lang="ru-RU" sz="3600" b="1" dirty="0"/>
            </a:br>
            <a:br>
              <a:rPr lang="ru-RU" sz="3600" b="1" dirty="0"/>
            </a:br>
            <a:r>
              <a:rPr lang="ru-RU" sz="3600" b="1" dirty="0"/>
              <a:t>по дисциплине:</a:t>
            </a:r>
            <a:br>
              <a:rPr lang="ru-RU" sz="3600" b="1" dirty="0"/>
            </a:br>
            <a:r>
              <a:rPr lang="ru-RU" sz="3600" b="1" dirty="0"/>
              <a:t>«Прикладной статистический анализ»</a:t>
            </a:r>
            <a:br>
              <a:rPr lang="ru-RU" sz="3600" b="1" dirty="0"/>
            </a:br>
            <a:br>
              <a:rPr lang="ru-RU" sz="3600" b="1" dirty="0"/>
            </a:br>
            <a:r>
              <a:rPr lang="ru-RU" sz="3600" b="1" dirty="0"/>
              <a:t>на тему:</a:t>
            </a:r>
            <a:br>
              <a:rPr lang="ru-RU" sz="3600" b="1" dirty="0"/>
            </a:br>
            <a:r>
              <a:rPr lang="ru-RU" sz="3600" b="1" dirty="0"/>
              <a:t>«Разработка модели прогнозирования развития </a:t>
            </a:r>
            <a:r>
              <a:rPr lang="ru-RU" sz="3600" b="1"/>
              <a:t>опасных болезней» </a:t>
            </a:r>
            <a:br>
              <a:rPr lang="ru-RU" b="1" dirty="0">
                <a:solidFill>
                  <a:schemeClr val="accent1"/>
                </a:solidFill>
              </a:rPr>
            </a:br>
            <a:endParaRPr lang="ru-RU" b="1" dirty="0">
              <a:solidFill>
                <a:schemeClr val="accent1"/>
              </a:solidFill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C86B3AB7-DAC1-09D3-AFC4-DE4CF86C73C4}"/>
              </a:ext>
            </a:extLst>
          </p:cNvPr>
          <p:cNvSpPr txBox="1">
            <a:spLocks/>
          </p:cNvSpPr>
          <p:nvPr/>
        </p:nvSpPr>
        <p:spPr>
          <a:xfrm>
            <a:off x="14805818" y="9634846"/>
            <a:ext cx="8201024" cy="27087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828709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354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09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063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417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771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126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480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834" indent="0" algn="ctr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/>
              <a:t>Выполнила </a:t>
            </a:r>
          </a:p>
          <a:p>
            <a:r>
              <a:rPr lang="ru-RU" sz="2800" dirty="0"/>
              <a:t>студентка группы БИВТ-21-3 Харлашкина А.В.</a:t>
            </a:r>
          </a:p>
          <a:p>
            <a:r>
              <a:rPr lang="ru-RU" sz="2800" dirty="0"/>
              <a:t> </a:t>
            </a:r>
          </a:p>
          <a:p>
            <a:r>
              <a:rPr lang="ru-RU" sz="2800" dirty="0"/>
              <a:t>Научный руководитель</a:t>
            </a:r>
          </a:p>
          <a:p>
            <a:r>
              <a:rPr lang="ru-RU" sz="2800" dirty="0"/>
              <a:t>Маркарян А.О.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542693-C9E8-630D-7E0B-2406682E2274}"/>
              </a:ext>
            </a:extLst>
          </p:cNvPr>
          <p:cNvSpPr txBox="1"/>
          <p:nvPr/>
        </p:nvSpPr>
        <p:spPr>
          <a:xfrm>
            <a:off x="5476080" y="12629318"/>
            <a:ext cx="13430250" cy="5377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800" dirty="0">
                <a:solidFill>
                  <a:schemeClr val="tx2"/>
                </a:solidFill>
                <a:effectLst/>
                <a:ea typeface="Times New Roman" panose="02020603050405020304" pitchFamily="18" charset="0"/>
              </a:rPr>
              <a:t>Москва – 2023</a:t>
            </a:r>
          </a:p>
        </p:txBody>
      </p:sp>
    </p:spTree>
    <p:extLst>
      <p:ext uri="{BB962C8B-B14F-4D97-AF65-F5344CB8AC3E}">
        <p14:creationId xmlns:p14="http://schemas.microsoft.com/office/powerpoint/2010/main" val="1211638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26641" y="1791268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Параметрическая идентификация модели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5E6CC5-FE13-B34A-0951-258A230BAC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A82471-2562-6052-2838-A21886AB6399}"/>
              </a:ext>
            </a:extLst>
          </p:cNvPr>
          <p:cNvSpPr txBox="1"/>
          <p:nvPr/>
        </p:nvSpPr>
        <p:spPr>
          <a:xfrm>
            <a:off x="2293144" y="3297992"/>
            <a:ext cx="121872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4000" b="1" i="0" u="none" strike="noStrike" kern="1200" cap="none" spc="0" normalizeH="0" baseline="0" noProof="0" dirty="0">
                <a:ln>
                  <a:noFill/>
                </a:ln>
                <a:solidFill>
                  <a:srgbClr val="50556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Полученное уравнение регрессии: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C63897B-28EC-B12A-75BA-6F175E01975A}"/>
                  </a:ext>
                </a:extLst>
              </p:cNvPr>
              <p:cNvSpPr txBox="1"/>
              <p:nvPr/>
            </p:nvSpPr>
            <p:spPr>
              <a:xfrm>
                <a:off x="3721893" y="4363388"/>
                <a:ext cx="18288795" cy="19389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ru-RU" sz="4000" i="1" smtClean="0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acc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𝑦</m:t>
                          </m:r>
                        </m:e>
                      </m:acc>
                      <m:r>
                        <a:rPr lang="ru-RU" sz="4000" i="1">
                          <a:solidFill>
                            <a:schemeClr val="tx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=276982.87−20678.40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1</m:t>
                          </m:r>
                        </m:sub>
                      </m:sSub>
                      <m:r>
                        <a:rPr lang="ru-RU" sz="4000" i="1">
                          <a:solidFill>
                            <a:schemeClr val="tx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+0.1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2</m:t>
                          </m:r>
                        </m:sub>
                      </m:sSub>
                      <m:r>
                        <a:rPr lang="ru-RU" sz="4000" i="1">
                          <a:solidFill>
                            <a:schemeClr val="tx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+42051.63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3</m:t>
                          </m:r>
                        </m:sub>
                      </m:sSub>
                      <m:r>
                        <a:rPr lang="ru-RU" sz="4000" i="1">
                          <a:solidFill>
                            <a:schemeClr val="tx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+129.337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4</m:t>
                          </m:r>
                        </m:sub>
                      </m:sSub>
                      <m:r>
                        <a:rPr lang="ru-RU" sz="4000" i="1">
                          <a:solidFill>
                            <a:schemeClr val="tx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</m:t>
                      </m:r>
                    </m:oMath>
                  </m:oMathPara>
                </a14:m>
                <a:endParaRPr lang="ru-RU" sz="4000" dirty="0">
                  <a:solidFill>
                    <a:schemeClr val="tx2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  <a:p>
                <a:pPr indent="450215"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4000" i="1">
                          <a:solidFill>
                            <a:schemeClr val="tx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+0.06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5</m:t>
                          </m:r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5</m:t>
                          </m:r>
                        </m:sub>
                      </m:sSub>
                      <m:r>
                        <a:rPr lang="ru-RU" sz="4000" i="1">
                          <a:solidFill>
                            <a:schemeClr val="tx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−9652.92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6</m:t>
                          </m:r>
                        </m:sub>
                      </m:sSub>
                      <m:r>
                        <a:rPr lang="ru-RU" sz="4000" i="1">
                          <a:solidFill>
                            <a:schemeClr val="tx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+176.6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7</m:t>
                          </m:r>
                        </m:sub>
                      </m:sSub>
                      <m:r>
                        <a:rPr lang="ru-RU" sz="4000" i="1">
                          <a:solidFill>
                            <a:schemeClr val="tx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−24512.13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8</m:t>
                          </m:r>
                        </m:sub>
                      </m:sSub>
                      <m:r>
                        <a:rPr lang="ru-RU" sz="4000" i="1">
                          <a:solidFill>
                            <a:schemeClr val="tx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+56.85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1">
                              <a:solidFill>
                                <a:schemeClr val="tx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9</m:t>
                          </m:r>
                        </m:sub>
                      </m:sSub>
                    </m:oMath>
                  </m:oMathPara>
                </a14:m>
                <a:endParaRPr lang="ru-RU" sz="4000" dirty="0">
                  <a:solidFill>
                    <a:schemeClr val="tx2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C63897B-28EC-B12A-75BA-6F175E0197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1893" y="4363388"/>
                <a:ext cx="18288795" cy="193899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6D9ABF36-9813-E88C-BD43-28AA86E6C02F}"/>
              </a:ext>
            </a:extLst>
          </p:cNvPr>
          <p:cNvSpPr txBox="1"/>
          <p:nvPr/>
        </p:nvSpPr>
        <p:spPr>
          <a:xfrm>
            <a:off x="960833" y="6566017"/>
            <a:ext cx="22460744" cy="6122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ffectLst/>
                <a:ea typeface="Calibri" panose="020F0502020204030204" pitchFamily="34" charset="0"/>
              </a:rPr>
              <a:t>Коэффициент детерминации: 0.99</a:t>
            </a:r>
          </a:p>
          <a:p>
            <a:pPr indent="450215" algn="just"/>
            <a:endParaRPr lang="ru-RU" sz="4000" dirty="0">
              <a:solidFill>
                <a:schemeClr val="tx2"/>
              </a:solidFill>
              <a:ea typeface="Calibri" panose="020F0502020204030204" pitchFamily="34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ffectLst/>
                <a:ea typeface="Calibri" panose="020F0502020204030204" pitchFamily="34" charset="0"/>
              </a:rPr>
              <a:t>F-критерий равный 13.34, имеет соответствующую значимость 0.2096. Так как 0.2096&gt;0.05 (уровня значимости), то нет основания отвергнуть нулевую гипотезу о том, что уравнение регрессии является статистически не значимым. </a:t>
            </a:r>
          </a:p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ffectLst/>
                <a:ea typeface="Calibri" panose="020F0502020204030204" pitchFamily="34" charset="0"/>
              </a:rPr>
              <a:t>Аналогично все коэффициенты уравнения являются статистически незначимыми по критерию Стьюдента.</a:t>
            </a:r>
          </a:p>
        </p:txBody>
      </p:sp>
    </p:spTree>
    <p:extLst>
      <p:ext uri="{BB962C8B-B14F-4D97-AF65-F5344CB8AC3E}">
        <p14:creationId xmlns:p14="http://schemas.microsoft.com/office/powerpoint/2010/main" val="107318418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26641" y="1791268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Исследование </a:t>
            </a:r>
            <a:r>
              <a:rPr lang="ru-RU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мультиколлинеарности</a:t>
            </a:r>
            <a:endParaRPr lang="ru-RU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5E6CC5-FE13-B34A-0951-258A230BAC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9ABF36-9813-E88C-BD43-28AA86E6C02F}"/>
              </a:ext>
            </a:extLst>
          </p:cNvPr>
          <p:cNvSpPr txBox="1"/>
          <p:nvPr/>
        </p:nvSpPr>
        <p:spPr>
          <a:xfrm>
            <a:off x="1226641" y="4027966"/>
            <a:ext cx="9368902" cy="82767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a typeface="Calibri" panose="020F0502020204030204" pitchFamily="34" charset="0"/>
              </a:rPr>
              <a:t>М</a:t>
            </a:r>
            <a:r>
              <a:rPr lang="ru-RU" sz="4000" dirty="0">
                <a:solidFill>
                  <a:schemeClr val="tx2"/>
                </a:solidFill>
                <a:effectLst/>
                <a:ea typeface="Calibri" panose="020F0502020204030204" pitchFamily="34" charset="0"/>
              </a:rPr>
              <a:t>ежду многими факторами, которые могут быть включены в модель, существует высокая связь, а значит модель – </a:t>
            </a:r>
            <a:r>
              <a:rPr lang="ru-RU" sz="4000" dirty="0" err="1">
                <a:solidFill>
                  <a:schemeClr val="tx2"/>
                </a:solidFill>
                <a:effectLst/>
                <a:ea typeface="Calibri" panose="020F0502020204030204" pitchFamily="34" charset="0"/>
              </a:rPr>
              <a:t>мультиколлиниарна</a:t>
            </a:r>
            <a:r>
              <a:rPr lang="ru-RU" sz="4000" dirty="0">
                <a:solidFill>
                  <a:schemeClr val="tx2"/>
                </a:solidFill>
                <a:effectLst/>
                <a:ea typeface="Calibri" panose="020F0502020204030204" pitchFamily="34" charset="0"/>
              </a:rPr>
              <a:t>. </a:t>
            </a:r>
          </a:p>
          <a:p>
            <a:pPr indent="450215" algn="just">
              <a:lnSpc>
                <a:spcPct val="150000"/>
              </a:lnSpc>
            </a:pPr>
            <a:endParaRPr lang="ru-RU" sz="4000" dirty="0">
              <a:solidFill>
                <a:schemeClr val="tx2"/>
              </a:solidFill>
              <a:effectLst/>
              <a:ea typeface="Calibri" panose="020F0502020204030204" pitchFamily="34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ffectLst/>
                <a:ea typeface="Calibri" panose="020F0502020204030204" pitchFamily="34" charset="0"/>
              </a:rPr>
              <a:t>Следовательно, необходимо провести пошаговую регрессию, чтобы в результате получилась наилучшая регрессионная модель.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670616E-9150-CEE1-5B1E-7A71C13A7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8726" y="3006357"/>
            <a:ext cx="10611219" cy="921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2274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26641" y="1791268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Применения шагового регрессионного анализа для улучшения модели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5E6CC5-FE13-B34A-0951-258A230BAC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9ABF36-9813-E88C-BD43-28AA86E6C02F}"/>
              </a:ext>
            </a:extLst>
          </p:cNvPr>
          <p:cNvSpPr txBox="1"/>
          <p:nvPr/>
        </p:nvSpPr>
        <p:spPr>
          <a:xfrm>
            <a:off x="1226641" y="6873794"/>
            <a:ext cx="22290584" cy="6122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a typeface="Calibri" panose="020F0502020204030204" pitchFamily="34" charset="0"/>
              </a:rPr>
              <a:t>Коэффициент детерминации: 0.92</a:t>
            </a:r>
          </a:p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a typeface="Calibri" panose="020F0502020204030204" pitchFamily="34" charset="0"/>
              </a:rPr>
              <a:t>Исправленный коэффициент детерминации: 0.89</a:t>
            </a:r>
          </a:p>
          <a:p>
            <a:pPr indent="450215" algn="just"/>
            <a:endParaRPr lang="ru-RU" sz="4000" dirty="0">
              <a:solidFill>
                <a:schemeClr val="tx2"/>
              </a:solidFill>
              <a:ea typeface="Calibri" panose="020F0502020204030204" pitchFamily="34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a typeface="Calibri" panose="020F0502020204030204" pitchFamily="34" charset="0"/>
              </a:rPr>
              <a:t>Дальнейшее удаление факторов приводит к ухудшению модели. </a:t>
            </a:r>
          </a:p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a typeface="Calibri" panose="020F0502020204030204" pitchFamily="34" charset="0"/>
              </a:rPr>
              <a:t>Полученное уравнение является статистически значимым, так как нулевая гипотеза о статистической незначимости отвергается по критерию Фишера F &gt; </a:t>
            </a:r>
            <a:r>
              <a:rPr lang="ru-RU" sz="4000" dirty="0" err="1">
                <a:solidFill>
                  <a:schemeClr val="tx2"/>
                </a:solidFill>
                <a:ea typeface="Calibri" panose="020F0502020204030204" pitchFamily="34" charset="0"/>
              </a:rPr>
              <a:t>Fкр</a:t>
            </a:r>
            <a:r>
              <a:rPr lang="ru-RU" sz="4000" dirty="0">
                <a:solidFill>
                  <a:schemeClr val="tx2"/>
                </a:solidFill>
                <a:ea typeface="Calibri" panose="020F0502020204030204" pitchFamily="34" charset="0"/>
              </a:rPr>
              <a:t> (28.4 &gt; 4.34). </a:t>
            </a:r>
          </a:p>
          <a:p>
            <a:pPr indent="450215" algn="just">
              <a:lnSpc>
                <a:spcPct val="150000"/>
              </a:lnSpc>
            </a:pPr>
            <a:endParaRPr lang="ru-RU" sz="4000" dirty="0">
              <a:solidFill>
                <a:schemeClr val="tx2"/>
              </a:solidFill>
              <a:ea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382B4FD-6CC0-CD24-9969-DF517061C77A}"/>
                  </a:ext>
                </a:extLst>
              </p:cNvPr>
              <p:cNvSpPr txBox="1"/>
              <p:nvPr/>
            </p:nvSpPr>
            <p:spPr>
              <a:xfrm>
                <a:off x="6097587" y="5609915"/>
                <a:ext cx="12187236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ru-RU" sz="400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ru-RU" sz="4000" i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=131195.347+0.015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ru-RU" sz="4000" i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−2577.595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ru-RU" sz="4000" i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−1508.48</m:t>
                      </m:r>
                      <m:sSub>
                        <m:sSubPr>
                          <m:ctrlPr>
                            <a:rPr lang="ru-RU" sz="40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40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ru-RU" sz="4000" i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lang="ru-RU" sz="400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382B4FD-6CC0-CD24-9969-DF517061C7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7587" y="5609915"/>
                <a:ext cx="12187236" cy="7078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D20BCC5-9107-37AA-0429-982AE0759075}"/>
              </a:ext>
            </a:extLst>
          </p:cNvPr>
          <p:cNvSpPr txBox="1"/>
          <p:nvPr/>
        </p:nvSpPr>
        <p:spPr>
          <a:xfrm>
            <a:off x="1807369" y="4307093"/>
            <a:ext cx="121872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3600" b="1" i="0" u="none" strike="noStrike" kern="1200" cap="none" spc="0" normalizeH="0" baseline="0" noProof="0" dirty="0">
                <a:ln>
                  <a:noFill/>
                </a:ln>
                <a:solidFill>
                  <a:srgbClr val="50556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Полученное улучшенное уравнение регрессии: </a:t>
            </a:r>
          </a:p>
        </p:txBody>
      </p:sp>
    </p:spTree>
    <p:extLst>
      <p:ext uri="{BB962C8B-B14F-4D97-AF65-F5344CB8AC3E}">
        <p14:creationId xmlns:p14="http://schemas.microsoft.com/office/powerpoint/2010/main" val="2657774205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26641" y="1861369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Программная реализация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5E6CC5-FE13-B34A-0951-258A230BAC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9ABF36-9813-E88C-BD43-28AA86E6C02F}"/>
              </a:ext>
            </a:extLst>
          </p:cNvPr>
          <p:cNvSpPr txBox="1"/>
          <p:nvPr/>
        </p:nvSpPr>
        <p:spPr>
          <a:xfrm>
            <a:off x="1280745" y="3237824"/>
            <a:ext cx="13435380" cy="10123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a typeface="Calibri" panose="020F0502020204030204" pitchFamily="34" charset="0"/>
              </a:rPr>
              <a:t>Для разработки модели прогнозирования распространения ВИЧ-инфекции в России был выбран язык программирования Python. </a:t>
            </a:r>
          </a:p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a typeface="Calibri" panose="020F0502020204030204" pitchFamily="34" charset="0"/>
              </a:rPr>
              <a:t>В программной реализации были использованы библиотеки: </a:t>
            </a:r>
            <a:r>
              <a:rPr lang="en-US" sz="4000" dirty="0">
                <a:solidFill>
                  <a:schemeClr val="tx2"/>
                </a:solidFill>
                <a:ea typeface="Calibri" panose="020F0502020204030204" pitchFamily="34" charset="0"/>
              </a:rPr>
              <a:t>p</a:t>
            </a:r>
            <a:r>
              <a:rPr lang="ru-RU" sz="4000" dirty="0" err="1">
                <a:solidFill>
                  <a:schemeClr val="tx2"/>
                </a:solidFill>
                <a:ea typeface="Calibri" panose="020F0502020204030204" pitchFamily="34" charset="0"/>
              </a:rPr>
              <a:t>andas</a:t>
            </a:r>
            <a:r>
              <a:rPr lang="en-US" sz="4000" dirty="0">
                <a:solidFill>
                  <a:schemeClr val="tx2"/>
                </a:solidFill>
                <a:ea typeface="Calibri" panose="020F0502020204030204" pitchFamily="34" charset="0"/>
              </a:rPr>
              <a:t>, n</a:t>
            </a:r>
            <a:r>
              <a:rPr lang="ru-RU" sz="4000" dirty="0" err="1">
                <a:solidFill>
                  <a:schemeClr val="tx2"/>
                </a:solidFill>
                <a:ea typeface="Calibri" panose="020F0502020204030204" pitchFamily="34" charset="0"/>
              </a:rPr>
              <a:t>umpy</a:t>
            </a:r>
            <a:r>
              <a:rPr lang="en-US" sz="4000" dirty="0">
                <a:solidFill>
                  <a:schemeClr val="tx2"/>
                </a:solidFill>
                <a:ea typeface="Calibri" panose="020F0502020204030204" pitchFamily="34" charset="0"/>
              </a:rPr>
              <a:t>, </a:t>
            </a:r>
            <a:r>
              <a:rPr lang="ru-RU" sz="4000" dirty="0" err="1">
                <a:solidFill>
                  <a:schemeClr val="tx2"/>
                </a:solidFill>
                <a:ea typeface="Calibri" panose="020F0502020204030204" pitchFamily="34" charset="0"/>
              </a:rPr>
              <a:t>scipy</a:t>
            </a:r>
            <a:r>
              <a:rPr lang="en-US" sz="4000" dirty="0">
                <a:solidFill>
                  <a:schemeClr val="tx2"/>
                </a:solidFill>
                <a:ea typeface="Calibri" panose="020F0502020204030204" pitchFamily="34" charset="0"/>
              </a:rPr>
              <a:t>, </a:t>
            </a:r>
            <a:r>
              <a:rPr lang="ru-RU" sz="4000" dirty="0" err="1">
                <a:solidFill>
                  <a:schemeClr val="tx2"/>
                </a:solidFill>
                <a:ea typeface="Calibri" panose="020F0502020204030204" pitchFamily="34" charset="0"/>
              </a:rPr>
              <a:t>matplotlib</a:t>
            </a:r>
            <a:r>
              <a:rPr lang="en-US" sz="4000" dirty="0">
                <a:solidFill>
                  <a:schemeClr val="tx2"/>
                </a:solidFill>
                <a:ea typeface="Calibri" panose="020F0502020204030204" pitchFamily="34" charset="0"/>
              </a:rPr>
              <a:t>, </a:t>
            </a:r>
            <a:r>
              <a:rPr lang="ru-RU" sz="4000" dirty="0" err="1">
                <a:solidFill>
                  <a:schemeClr val="tx2"/>
                </a:solidFill>
                <a:ea typeface="Calibri" panose="020F0502020204030204" pitchFamily="34" charset="0"/>
              </a:rPr>
              <a:t>statsmodels</a:t>
            </a:r>
            <a:r>
              <a:rPr lang="ru-RU" sz="4000" dirty="0">
                <a:solidFill>
                  <a:schemeClr val="tx2"/>
                </a:solidFill>
                <a:ea typeface="Calibri" panose="020F0502020204030204" pitchFamily="34" charset="0"/>
              </a:rPr>
              <a:t>. </a:t>
            </a:r>
          </a:p>
          <a:p>
            <a:pPr indent="450215" algn="just">
              <a:lnSpc>
                <a:spcPct val="150000"/>
              </a:lnSpc>
            </a:pPr>
            <a:r>
              <a:rPr lang="ru-RU" sz="4000" dirty="0">
                <a:solidFill>
                  <a:schemeClr val="tx2"/>
                </a:solidFill>
                <a:ea typeface="Calibri" panose="020F0502020204030204" pitchFamily="34" charset="0"/>
              </a:rPr>
              <a:t>Кроме того, для выполнения отдельных задач использовался Microsoft </a:t>
            </a:r>
            <a:r>
              <a:rPr lang="ru-RU" sz="4000" dirty="0" err="1">
                <a:solidFill>
                  <a:schemeClr val="tx2"/>
                </a:solidFill>
                <a:ea typeface="Calibri" panose="020F0502020204030204" pitchFamily="34" charset="0"/>
              </a:rPr>
              <a:t>Exce</a:t>
            </a:r>
            <a:r>
              <a:rPr lang="en-US" sz="4000" dirty="0">
                <a:solidFill>
                  <a:schemeClr val="tx2"/>
                </a:solidFill>
                <a:ea typeface="Calibri" panose="020F0502020204030204" pitchFamily="34" charset="0"/>
              </a:rPr>
              <a:t>l</a:t>
            </a:r>
            <a:r>
              <a:rPr lang="ru-RU" sz="4000" dirty="0">
                <a:solidFill>
                  <a:schemeClr val="tx2"/>
                </a:solidFill>
                <a:ea typeface="Calibri" panose="020F0502020204030204" pitchFamily="34" charset="0"/>
              </a:rPr>
              <a:t>. Изначально все таблицы с данными были загружены в Excel, затем считаны с использованием специальных методов Python.</a:t>
            </a:r>
          </a:p>
          <a:p>
            <a:pPr indent="450215" algn="just">
              <a:lnSpc>
                <a:spcPct val="150000"/>
              </a:lnSpc>
            </a:pPr>
            <a:endParaRPr lang="ru-RU" sz="4000" dirty="0">
              <a:solidFill>
                <a:schemeClr val="tx2"/>
              </a:solidFill>
              <a:ea typeface="Calibri" panose="020F050202020403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A5EB10B-50C0-E21A-4E17-EA16D015A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4774" y="2676073"/>
            <a:ext cx="8242587" cy="897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8323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89630" y="1758265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Численное исследование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289629" y="3085696"/>
            <a:ext cx="22170445" cy="8286013"/>
          </a:xfrm>
        </p:spPr>
        <p:txBody>
          <a:bodyPr/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Получается, что основными факторами, от которых зависит распространение ВИЧ-инфекции в России являются: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Число прибывших в страну людей (мигрантов)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Валовой коэффициент охвата населения образовательными программами среднего профессионального образования и высшего образования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Уровень доверия россиян к системе здравоохранения.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 1 мигранта приходится 0.015 новых случаев заражения ВИЧ-инфекцией в России.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При увеличении валового коэффициента охвата населения образовательными программами среднего профессионального образования и высшего образования уменьшается число случаев новых заражений ВИЧ-инфекцией на 2577.595. 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При увеличении доверия россиян к системе здравоохранения на 1%, число новых случаев заражения ВИЧ в России уменьшается на 1508,48. 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5E6CC5-FE13-B34A-0951-258A230BAC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611315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89629" y="1930704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Выводы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289629" y="3499283"/>
            <a:ext cx="22170445" cy="8286013"/>
          </a:xfrm>
        </p:spPr>
        <p:txBody>
          <a:bodyPr/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Исходя из множественного скорректированного коэффициента детерминации, равного 0,92, можно сделать вывод о том, что уравнение регрессии, описывающее зависимость числа новых случаев заражения ВИЧ-инфекцией в России от факторов x2, x3 и x6, имеет высокую предсказательную способность. Это означает, что примерно 92% изменчивости в числе новых случаев заражения ВИЧ-инфекцией в России может быть объяснено исследуемыми факторами.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Таким образом, наличие весьма высокой корреляционной связи между результативными и факторными показателями указывает на то, что уравнение регрессии хорошо объясняет изменения в числе новых случаев заражения ВИЧ-инфекцией в России и может быть использовано для прогнозирования этого показателя. 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5E6CC5-FE13-B34A-0951-258A230BAC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222094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sz="quarter" idx="22"/>
          </p:nvPr>
        </p:nvSpPr>
        <p:spPr>
          <a:xfrm>
            <a:off x="1298516" y="7334067"/>
            <a:ext cx="6937374" cy="2657259"/>
          </a:xfrm>
        </p:spPr>
        <p:txBody>
          <a:bodyPr/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Харлашкина А.В.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m2106658@edu.misis.ru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Заголовок 6"/>
          <p:cNvSpPr>
            <a:spLocks noGrp="1"/>
          </p:cNvSpPr>
          <p:nvPr>
            <p:ph type="ctrTitle"/>
          </p:nvPr>
        </p:nvSpPr>
        <p:spPr>
          <a:xfrm>
            <a:off x="1298516" y="4959925"/>
            <a:ext cx="10626783" cy="1878793"/>
          </a:xfrm>
        </p:spPr>
        <p:txBody>
          <a:bodyPr/>
          <a:lstStyle/>
          <a:p>
            <a:r>
              <a:rPr lang="ru-RU" sz="7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Спасибо</a:t>
            </a:r>
            <a:br>
              <a:rPr lang="ru-RU" sz="7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7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91267110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26641" y="1844206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Описание объекта исследования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226641" y="4586625"/>
            <a:ext cx="10661300" cy="6542999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Объектом исследования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является количество новых случаев заражения ВИЧ-инфекцией в России в период с 2012 по 2022 год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 данный момент в России ВИЧ приписывают характер эпидемии. По данным Росстата общее количество случаев заражения ВИЧ в России за период с 2012 по 2022 год составило 932361 человек.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238AEA2-73D5-5787-9690-539AF12B71D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A37866A-9C76-154D-1758-0191F2125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4194" y="4180794"/>
            <a:ext cx="11069479" cy="811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21794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26641" y="1860998"/>
            <a:ext cx="22919234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Анализ с помощью статистических показателей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BD96FB3-CF9F-A8F3-BDA2-79BE87CBA63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0" name="Текст 24">
            <a:extLst>
              <a:ext uri="{FF2B5EF4-FFF2-40B4-BE49-F238E27FC236}">
                <a16:creationId xmlns:a16="http://schemas.microsoft.com/office/drawing/2014/main" id="{647128BA-BC4B-7DFE-44C1-1AA301ED54E8}"/>
              </a:ext>
            </a:extLst>
          </p:cNvPr>
          <p:cNvSpPr txBox="1">
            <a:spLocks/>
          </p:cNvSpPr>
          <p:nvPr/>
        </p:nvSpPr>
        <p:spPr>
          <a:xfrm>
            <a:off x="1226641" y="3921428"/>
            <a:ext cx="11660684" cy="65429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828709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37153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886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0240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594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Средний уровень ряда: 84760.09 (человек)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Средний абсолютный прирост: -613.0 (человек)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Средний темп роста: 99.08 %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Средний темп прироста: -0.92 %	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Прогнозирование по среднему абсолютному приросту на 2023 год: 62537 человек. 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Прогнозирование по среднему темпу роста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 2023 год: 62567.66 новых случаев заражения ВИЧ-инфекцией. 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Прогнозирование методом аналитического выравнивания: 48655.7 новых случаев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B94DD06-066B-1ADF-34B6-11E6C3FC3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7350" y="4178603"/>
            <a:ext cx="10333368" cy="767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65322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Выявление причинно-следственных связей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36EE72D-1F0F-931D-C8BC-D65C3985747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257BA70-8705-3C84-EEF6-F9B738688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968" y="3528261"/>
            <a:ext cx="17619866" cy="932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47177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Постановка задачи моделирования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289630" y="3616310"/>
            <a:ext cx="21803152" cy="9014676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Целью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данного исследования является разработка модели прогнозирования динамики инфицирования ВИЧ в России. 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Данное моделирование основывается на учёте факторов, влияющих на распространение ВИЧ в России, таких как уровень бедности, миграционные потоки, уровень образования, социально-экономические изменения, демографические показатели, здравоохранение, данные по наркозависимости, общественные мнения и другие социальные и экономические факторы. </a:t>
            </a:r>
          </a:p>
          <a:p>
            <a:endParaRPr lang="ru-RU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Задача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моделирования развития ВИЧ в России заключается в построении математической модели, которая позволит прогнозировать число новых случаев заражения ВИЧ-инфекцией в будущем с целью принятия мер, направленных на предотвращение распространения инфекции и улучшение эффективности программ по ее профилактике и лечению. 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7DC7EFE-DA4F-2DCF-A5E5-93B5A29DDE3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8184464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940891" y="1835353"/>
            <a:ext cx="24176534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Формализация и классификация переменных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5E6CC5-FE13-B34A-0951-258A230BAC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4" name="Текст 24">
            <a:extLst>
              <a:ext uri="{FF2B5EF4-FFF2-40B4-BE49-F238E27FC236}">
                <a16:creationId xmlns:a16="http://schemas.microsoft.com/office/drawing/2014/main" id="{B39EC6C4-9E9E-E199-E1B7-A9CBE6633AD2}"/>
              </a:ext>
            </a:extLst>
          </p:cNvPr>
          <p:cNvSpPr txBox="1">
            <a:spLocks/>
          </p:cNvSpPr>
          <p:nvPr/>
        </p:nvSpPr>
        <p:spPr>
          <a:xfrm>
            <a:off x="1289630" y="3165445"/>
            <a:ext cx="21803152" cy="90146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828709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37153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886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0240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594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Входные переменные – факторы, влияющие на распространение ВИЧ: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x1: численность населения с денежными доходами ниже границы бедности, млн. чел.;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x2: число прибывших в страну людей (мигрантов), чел.;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x3: валовой коэффициент охвата населения образовательными программами среднего профессионального образования и высшего образования, %;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x4: количество разводов, тыс. ед.;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x5: число выездных туристских поездок граждан России в зарубежные страны, тыс. чел.;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x6: уровень доверия россиян к системе здравоохранения, %;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x7: численность наркозависимых, стоящих на медицинском учете, тыс. чел.;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x8: численность врачей всех специальностей на 10000 человек населения;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x9: численность безработных, тыс. чел.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Выходная переменная: 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y: количество новых случаев ВИЧ-инфицированных, чел.</a:t>
            </a:r>
          </a:p>
        </p:txBody>
      </p:sp>
    </p:spTree>
    <p:extLst>
      <p:ext uri="{BB962C8B-B14F-4D97-AF65-F5344CB8AC3E}">
        <p14:creationId xmlns:p14="http://schemas.microsoft.com/office/powerpoint/2010/main" val="370273959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Проверка гипотезы о нормальном распределении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370390" y="5075223"/>
            <a:ext cx="10892690" cy="8286013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 критерию Пирсона </a:t>
            </a:r>
          </a:p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(уровень значимости 0,95)</a:t>
            </a:r>
          </a:p>
          <a:p>
            <a:endParaRPr lang="ru-RU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Наблюдаемое значение: 128306.07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Критическое значение: 15.51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Гипотеза отвергается, распределение не является нормальным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5E6CC5-FE13-B34A-0951-258A230BAC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95C8377-DBB6-F223-09E7-40FA7232B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5741" y="3755685"/>
            <a:ext cx="10215927" cy="828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26864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26641" y="1832882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Корреляционный анализ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5E6CC5-FE13-B34A-0951-258A230BAC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8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29220E8-7631-245D-BB2F-AA3594449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931" y="4937565"/>
            <a:ext cx="19371960" cy="84236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0CCC56-D5C4-D393-24B4-06F0BC8E1E48}"/>
              </a:ext>
            </a:extLst>
          </p:cNvPr>
          <p:cNvSpPr txBox="1"/>
          <p:nvPr/>
        </p:nvSpPr>
        <p:spPr>
          <a:xfrm>
            <a:off x="2243931" y="2664086"/>
            <a:ext cx="22138482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dirty="0"/>
          </a:p>
          <a:p>
            <a:r>
              <a:rPr lang="ru-RU" sz="4000" dirty="0">
                <a:solidFill>
                  <a:schemeClr val="tx2"/>
                </a:solidFill>
              </a:rPr>
              <a:t>Большинство факторов оказывают сильное влияние на распространение ВИЧ-инфекции в России. </a:t>
            </a:r>
          </a:p>
        </p:txBody>
      </p:sp>
    </p:spTree>
    <p:extLst>
      <p:ext uri="{BB962C8B-B14F-4D97-AF65-F5344CB8AC3E}">
        <p14:creationId xmlns:p14="http://schemas.microsoft.com/office/powerpoint/2010/main" val="310192874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D5E6CC5-FE13-B34A-0951-258A230BAC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9</a:t>
            </a:fld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458765-BA04-454D-992E-D09D2543F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924" y="1471809"/>
            <a:ext cx="19488471" cy="1164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443210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7b046ea12b569ac8bf86d82b576cb1034ccd2f"/>
</p:tagLst>
</file>

<file path=ppt/theme/theme1.xml><?xml version="1.0" encoding="utf-8"?>
<a:theme xmlns:a="http://schemas.openxmlformats.org/drawingml/2006/main" name="Misis">
  <a:themeElements>
    <a:clrScheme name="MISIS">
      <a:dk1>
        <a:sysClr val="windowText" lastClr="000000"/>
      </a:dk1>
      <a:lt1>
        <a:srgbClr val="FFFFFF"/>
      </a:lt1>
      <a:dk2>
        <a:srgbClr val="505569"/>
      </a:dk2>
      <a:lt2>
        <a:srgbClr val="FFFFFF"/>
      </a:lt2>
      <a:accent1>
        <a:srgbClr val="0541F0"/>
      </a:accent1>
      <a:accent2>
        <a:srgbClr val="37EBFF"/>
      </a:accent2>
      <a:accent3>
        <a:srgbClr val="505569"/>
      </a:accent3>
      <a:accent4>
        <a:srgbClr val="0541F0"/>
      </a:accent4>
      <a:accent5>
        <a:srgbClr val="0A1E64"/>
      </a:accent5>
      <a:accent6>
        <a:srgbClr val="0A1E64"/>
      </a:accent6>
      <a:hlink>
        <a:srgbClr val="00B5E2"/>
      </a:hlink>
      <a:folHlink>
        <a:srgbClr val="E4002B"/>
      </a:folHlink>
    </a:clrScheme>
    <a:fontScheme name="Другая 9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850</TotalTime>
  <Words>1110</Words>
  <Application>Microsoft Office PowerPoint</Application>
  <PresentationFormat>Произвольный</PresentationFormat>
  <Paragraphs>143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4" baseType="lpstr">
      <vt:lpstr>Tahoma</vt:lpstr>
      <vt:lpstr>TT Norms Pro</vt:lpstr>
      <vt:lpstr>Arial</vt:lpstr>
      <vt:lpstr>Calibri</vt:lpstr>
      <vt:lpstr>TT Norms Pro Medium</vt:lpstr>
      <vt:lpstr>Cambria Math</vt:lpstr>
      <vt:lpstr>Times New Roman</vt:lpstr>
      <vt:lpstr>Misis</vt:lpstr>
      <vt:lpstr>Министерство науки и высшего образования Российской Федерации Федеральное государственное автономное образовательное учреждения высшего образования «Национальный исследовательский технологический университет «МИСиС»  Кафедра автоматизированных систем управления (АСУ)   КУРСОВАЯ РАБОТА   по дисциплине: «Прикладной статистический анализ»  на тему: «Разработка модели прогнозирования развития опасных болезней»  </vt:lpstr>
      <vt:lpstr>Описание объекта исследования</vt:lpstr>
      <vt:lpstr>Анализ с помощью статистических показателей</vt:lpstr>
      <vt:lpstr>Выявление причинно-следственных связей</vt:lpstr>
      <vt:lpstr>Постановка задачи моделирования</vt:lpstr>
      <vt:lpstr>Формализация и классификация переменных</vt:lpstr>
      <vt:lpstr>Проверка гипотезы о нормальном распределении</vt:lpstr>
      <vt:lpstr>Корреляционный анализ</vt:lpstr>
      <vt:lpstr>Презентация PowerPoint</vt:lpstr>
      <vt:lpstr>Параметрическая идентификация модели</vt:lpstr>
      <vt:lpstr>Исследование мультиколлинеарности</vt:lpstr>
      <vt:lpstr>Применения шагового регрессионного анализа для улучшения модели</vt:lpstr>
      <vt:lpstr>Программная реализация</vt:lpstr>
      <vt:lpstr>Численное исследование</vt:lpstr>
      <vt:lpstr>Выводы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ДД</dc:creator>
  <cp:lastModifiedBy>Vadim Kharlashkin</cp:lastModifiedBy>
  <cp:revision>122</cp:revision>
  <dcterms:created xsi:type="dcterms:W3CDTF">2022-07-26T11:52:44Z</dcterms:created>
  <dcterms:modified xsi:type="dcterms:W3CDTF">2023-12-22T09:31:30Z</dcterms:modified>
</cp:coreProperties>
</file>

<file path=docProps/thumbnail.jpeg>
</file>